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8" r:id="rId2"/>
    <p:sldId id="259" r:id="rId3"/>
    <p:sldId id="266" r:id="rId4"/>
    <p:sldId id="267" r:id="rId5"/>
    <p:sldId id="272" r:id="rId6"/>
    <p:sldId id="280" r:id="rId7"/>
    <p:sldId id="270" r:id="rId8"/>
    <p:sldId id="271" r:id="rId9"/>
    <p:sldId id="281" r:id="rId10"/>
    <p:sldId id="273" r:id="rId11"/>
    <p:sldId id="260" r:id="rId12"/>
    <p:sldId id="263" r:id="rId13"/>
    <p:sldId id="274" r:id="rId14"/>
    <p:sldId id="276" r:id="rId15"/>
    <p:sldId id="275" r:id="rId16"/>
    <p:sldId id="277" r:id="rId17"/>
    <p:sldId id="278" r:id="rId18"/>
    <p:sldId id="279" r:id="rId19"/>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67770" autoAdjust="0"/>
  </p:normalViewPr>
  <p:slideViewPr>
    <p:cSldViewPr snapToGrid="0" snapToObjects="1">
      <p:cViewPr varScale="1">
        <p:scale>
          <a:sx n="52" d="100"/>
          <a:sy n="52" d="100"/>
        </p:scale>
        <p:origin x="2246"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2" d="100"/>
          <a:sy n="112" d="100"/>
        </p:scale>
        <p:origin x="-1744" y="-120"/>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1B155CBF-68DE-49E3-BBC1-EA0039499F77}" type="datetimeFigureOut">
              <a:rPr lang="en-US" smtClean="0"/>
              <a:t>5/6/2023</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DABAFA00-CA6C-4F3C-A0C8-36838EB5F6FC}" type="slidenum">
              <a:rPr lang="en-US" smtClean="0"/>
              <a:t>‹#›</a:t>
            </a:fld>
            <a:endParaRPr lang="en-US"/>
          </a:p>
        </p:txBody>
      </p:sp>
    </p:spTree>
    <p:extLst>
      <p:ext uri="{BB962C8B-B14F-4D97-AF65-F5344CB8AC3E}">
        <p14:creationId xmlns:p14="http://schemas.microsoft.com/office/powerpoint/2010/main" val="319557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DD3D194A-0702-4CE6-8FE2-B446781FFDEE}" type="datetimeFigureOut">
              <a:rPr lang="en-US" smtClean="0"/>
              <a:pPr/>
              <a:t>5/6/2023</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DB208B05-725E-40B1-A40E-24FD4DA82056}" type="slidenum">
              <a:rPr lang="en-US" smtClean="0"/>
              <a:pPr/>
              <a:t>‹#›</a:t>
            </a:fld>
            <a:endParaRPr lang="en-US"/>
          </a:p>
        </p:txBody>
      </p:sp>
    </p:spTree>
    <p:extLst>
      <p:ext uri="{BB962C8B-B14F-4D97-AF65-F5344CB8AC3E}">
        <p14:creationId xmlns:p14="http://schemas.microsoft.com/office/powerpoint/2010/main" val="7498637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Cerami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a photo of today’s project.</a:t>
            </a:r>
          </a:p>
        </p:txBody>
      </p:sp>
      <p:sp>
        <p:nvSpPr>
          <p:cNvPr id="4" name="Slide Number Placeholder 3"/>
          <p:cNvSpPr>
            <a:spLocks noGrp="1"/>
          </p:cNvSpPr>
          <p:nvPr>
            <p:ph type="sldNum" sz="quarter" idx="10"/>
          </p:nvPr>
        </p:nvSpPr>
        <p:spPr/>
        <p:txBody>
          <a:bodyPr/>
          <a:lstStyle/>
          <a:p>
            <a:fld id="{DB208B05-725E-40B1-A40E-24FD4DA8205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can be printed and used</a:t>
            </a:r>
            <a:r>
              <a:rPr lang="en-US" baseline="0" dirty="0"/>
              <a:t> when glazing to give the students ideas for where to </a:t>
            </a:r>
            <a:r>
              <a:rPr lang="en-US" baseline="0"/>
              <a:t>place color.</a:t>
            </a:r>
            <a:endParaRPr lang="en-US"/>
          </a:p>
        </p:txBody>
      </p:sp>
      <p:sp>
        <p:nvSpPr>
          <p:cNvPr id="4" name="Slide Number Placeholder 3"/>
          <p:cNvSpPr>
            <a:spLocks noGrp="1"/>
          </p:cNvSpPr>
          <p:nvPr>
            <p:ph type="sldNum" sz="quarter" idx="10"/>
          </p:nvPr>
        </p:nvSpPr>
        <p:spPr/>
        <p:txBody>
          <a:bodyPr/>
          <a:lstStyle/>
          <a:p>
            <a:fld id="{DB208B05-725E-40B1-A40E-24FD4DA82056}"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8B05-725E-40B1-A40E-24FD4DA82056}" type="slidenum">
              <a:rPr lang="en-US" smtClean="0"/>
              <a:pPr/>
              <a:t>13</a:t>
            </a:fld>
            <a:endParaRPr lang="en-US"/>
          </a:p>
        </p:txBody>
      </p:sp>
    </p:spTree>
    <p:extLst>
      <p:ext uri="{BB962C8B-B14F-4D97-AF65-F5344CB8AC3E}">
        <p14:creationId xmlns:p14="http://schemas.microsoft.com/office/powerpoint/2010/main" val="984370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8B05-725E-40B1-A40E-24FD4DA82056}" type="slidenum">
              <a:rPr lang="en-US" smtClean="0"/>
              <a:pPr/>
              <a:t>14</a:t>
            </a:fld>
            <a:endParaRPr lang="en-US"/>
          </a:p>
        </p:txBody>
      </p:sp>
    </p:spTree>
    <p:extLst>
      <p:ext uri="{BB962C8B-B14F-4D97-AF65-F5344CB8AC3E}">
        <p14:creationId xmlns:p14="http://schemas.microsoft.com/office/powerpoint/2010/main" val="4051618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8B05-725E-40B1-A40E-24FD4DA82056}" type="slidenum">
              <a:rPr lang="en-US" smtClean="0"/>
              <a:pPr/>
              <a:t>15</a:t>
            </a:fld>
            <a:endParaRPr lang="en-US"/>
          </a:p>
        </p:txBody>
      </p:sp>
    </p:spTree>
    <p:extLst>
      <p:ext uri="{BB962C8B-B14F-4D97-AF65-F5344CB8AC3E}">
        <p14:creationId xmlns:p14="http://schemas.microsoft.com/office/powerpoint/2010/main" val="1866592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8B05-725E-40B1-A40E-24FD4DA82056}" type="slidenum">
              <a:rPr lang="en-US" smtClean="0"/>
              <a:pPr/>
              <a:t>16</a:t>
            </a:fld>
            <a:endParaRPr lang="en-US"/>
          </a:p>
        </p:txBody>
      </p:sp>
    </p:spTree>
    <p:extLst>
      <p:ext uri="{BB962C8B-B14F-4D97-AF65-F5344CB8AC3E}">
        <p14:creationId xmlns:p14="http://schemas.microsoft.com/office/powerpoint/2010/main" val="4134202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8B05-725E-40B1-A40E-24FD4DA82056}" type="slidenum">
              <a:rPr lang="en-US" smtClean="0"/>
              <a:pPr/>
              <a:t>17</a:t>
            </a:fld>
            <a:endParaRPr lang="en-US"/>
          </a:p>
        </p:txBody>
      </p:sp>
    </p:spTree>
    <p:extLst>
      <p:ext uri="{BB962C8B-B14F-4D97-AF65-F5344CB8AC3E}">
        <p14:creationId xmlns:p14="http://schemas.microsoft.com/office/powerpoint/2010/main" val="341466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8B05-725E-40B1-A40E-24FD4DA82056}" type="slidenum">
              <a:rPr lang="en-US" smtClean="0"/>
              <a:pPr/>
              <a:t>18</a:t>
            </a:fld>
            <a:endParaRPr lang="en-US"/>
          </a:p>
        </p:txBody>
      </p:sp>
    </p:spTree>
    <p:extLst>
      <p:ext uri="{BB962C8B-B14F-4D97-AF65-F5344CB8AC3E}">
        <p14:creationId xmlns:p14="http://schemas.microsoft.com/office/powerpoint/2010/main" val="1852748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Hi my name is _____________ and this is ____________.  We are ____&amp; ______’</a:t>
            </a:r>
            <a:r>
              <a:rPr lang="en-US" dirty="0" err="1"/>
              <a:t>s</a:t>
            </a:r>
            <a:r>
              <a:rPr lang="en-US" dirty="0"/>
              <a:t> moms.  We are your art docents this year.  (Docent usually means a specific kind of volunteer who teaches art or is a guide at a museum.)  We have some other volunteers here to help you today too like_____________.</a:t>
            </a:r>
          </a:p>
          <a:p>
            <a:r>
              <a:rPr lang="en-US" dirty="0"/>
              <a:t> </a:t>
            </a:r>
          </a:p>
          <a:p>
            <a:r>
              <a:rPr lang="en-US" dirty="0"/>
              <a:t>Today we will be working on part one of a clay project .  Since you have been studying Salmon in the third grade, we are going to be making clay salmon platters.</a:t>
            </a:r>
          </a:p>
          <a:p>
            <a:r>
              <a:rPr lang="en-US" dirty="0"/>
              <a:t>  </a:t>
            </a:r>
          </a:p>
          <a:p>
            <a:endParaRPr lang="en-US" dirty="0"/>
          </a:p>
        </p:txBody>
      </p:sp>
      <p:sp>
        <p:nvSpPr>
          <p:cNvPr id="4" name="Slide Number Placeholder 3"/>
          <p:cNvSpPr>
            <a:spLocks noGrp="1"/>
          </p:cNvSpPr>
          <p:nvPr>
            <p:ph type="sldNum" sz="quarter" idx="10"/>
          </p:nvPr>
        </p:nvSpPr>
        <p:spPr/>
        <p:txBody>
          <a:bodyPr/>
          <a:lstStyle/>
          <a:p>
            <a:fld id="{DB208B05-725E-40B1-A40E-24FD4DA82056}"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208B05-725E-40B1-A40E-24FD4DA82056}"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is clay?</a:t>
            </a:r>
          </a:p>
          <a:p>
            <a:r>
              <a:rPr lang="en-US" dirty="0"/>
              <a:t>Minerals from the earth – specifically silica and alumina.  Often clay is found near rivers where small particles of rock are carried down to a lower part and collect together to form clay.</a:t>
            </a:r>
          </a:p>
          <a:p>
            <a:endParaRPr lang="en-US" dirty="0"/>
          </a:p>
          <a:p>
            <a:r>
              <a:rPr lang="en-US" dirty="0"/>
              <a:t>Clay characteristics –</a:t>
            </a:r>
          </a:p>
          <a:p>
            <a:r>
              <a:rPr lang="en-US" dirty="0"/>
              <a:t>Clay is plastic when it’s wet –clay can be pushed, stretched, stamped, or impressed</a:t>
            </a:r>
          </a:p>
          <a:p>
            <a:r>
              <a:rPr lang="en-US" dirty="0"/>
              <a:t>Clay shrinks as it dries </a:t>
            </a:r>
          </a:p>
          <a:p>
            <a:r>
              <a:rPr lang="en-US" dirty="0"/>
              <a:t>Clay hardens as it dries – when wet it has no structural strength (can slump or distort if handled roughly)  Bone dry clay, before heated, is quite brittle</a:t>
            </a:r>
          </a:p>
          <a:p>
            <a:r>
              <a:rPr lang="en-US" dirty="0"/>
              <a:t>Clay vitrifies when subjected to sufficient heat – clay becomes hard, durable, waterproof</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DB208B05-725E-40B1-A40E-24FD4DA8205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 long have clay projects been around?</a:t>
            </a:r>
          </a:p>
          <a:p>
            <a:r>
              <a:rPr lang="en-US" dirty="0"/>
              <a:t>Clay pots have been found in current day Iran and China that date back to 5000 B.C. – that’s more than 6000 years ago!  People used clay to make containers for food and to make bricks to build houses ( baked clay mixed with straw called adobe).  Back then they used fire to cook and harden the clay.</a:t>
            </a:r>
          </a:p>
          <a:p>
            <a:endParaRPr lang="en-US" dirty="0"/>
          </a:p>
        </p:txBody>
      </p:sp>
      <p:sp>
        <p:nvSpPr>
          <p:cNvPr id="4" name="Slide Number Placeholder 3"/>
          <p:cNvSpPr>
            <a:spLocks noGrp="1"/>
          </p:cNvSpPr>
          <p:nvPr>
            <p:ph type="sldNum" sz="quarter" idx="10"/>
          </p:nvPr>
        </p:nvSpPr>
        <p:spPr/>
        <p:txBody>
          <a:bodyPr/>
          <a:lstStyle/>
          <a:p>
            <a:fld id="{DB208B05-725E-40B1-A40E-24FD4DA8205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Today we use a special electric oven called a kiln to cook the clay.   How hot does your kitchen oven at home reach when you are cooking food?  375 or 400 degrees F?  Our kiln will cook your projects at about 1800 -2000 degrees F. (show photo of kiln)</a:t>
            </a:r>
          </a:p>
          <a:p>
            <a:r>
              <a:rPr lang="en-US" dirty="0"/>
              <a:t> </a:t>
            </a:r>
          </a:p>
          <a:p>
            <a:r>
              <a:rPr lang="en-US" dirty="0"/>
              <a:t>Cooking in a kiln is called firing.  This is important because it makes the clay stronger and more waterproof.  Clay that has been kiln fired would not return to a soft state even if it were in water for a long time.  That is because the extreme heat causes permanent physical and chemical changes to occur. These reactions, among other changes, cause the clay to be converted into a </a:t>
            </a:r>
            <a:r>
              <a:rPr lang="en-US" dirty="0">
                <a:hlinkClick r:id="rId3"/>
              </a:rPr>
              <a:t>ceramic</a:t>
            </a:r>
            <a:r>
              <a:rPr lang="en-US" dirty="0"/>
              <a:t> material.</a:t>
            </a:r>
          </a:p>
          <a:p>
            <a:r>
              <a:rPr lang="en-US" dirty="0"/>
              <a:t> </a:t>
            </a:r>
          </a:p>
        </p:txBody>
      </p:sp>
      <p:sp>
        <p:nvSpPr>
          <p:cNvPr id="4" name="Slide Number Placeholder 3"/>
          <p:cNvSpPr>
            <a:spLocks noGrp="1"/>
          </p:cNvSpPr>
          <p:nvPr>
            <p:ph type="sldNum" sz="quarter" idx="10"/>
          </p:nvPr>
        </p:nvSpPr>
        <p:spPr/>
        <p:txBody>
          <a:bodyPr/>
          <a:lstStyle/>
          <a:p>
            <a:fld id="{DB208B05-725E-40B1-A40E-24FD4DA82056}"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projects we make today will need to dry in the open air for a week or two (this is the </a:t>
            </a:r>
            <a:r>
              <a:rPr lang="en-US" dirty="0" err="1"/>
              <a:t>greenware</a:t>
            </a:r>
            <a:r>
              <a:rPr lang="en-US" dirty="0"/>
              <a:t> state-•</a:t>
            </a:r>
            <a:r>
              <a:rPr lang="en-US" dirty="0" err="1"/>
              <a:t>Greenware</a:t>
            </a:r>
            <a:r>
              <a:rPr lang="en-US" dirty="0"/>
              <a:t> (noun) is the term given to clay objects when they have been shaped but have not </a:t>
            </a:r>
            <a:r>
              <a:rPr lang="en-US" dirty="0" err="1"/>
              <a:t>not</a:t>
            </a:r>
            <a:r>
              <a:rPr lang="en-US" dirty="0"/>
              <a:t> yet been bisque fired, which converts them from clay to ceramic. </a:t>
            </a:r>
            <a:r>
              <a:rPr lang="en-US" dirty="0" err="1"/>
              <a:t>Greenware</a:t>
            </a:r>
            <a:r>
              <a:rPr lang="en-US" dirty="0"/>
              <a:t> may be in any of the stages of drying: wet, damp, soft leather-hard, leather-hard, stiff leather-hard, dry, and bone dry.) </a:t>
            </a:r>
          </a:p>
          <a:p>
            <a:r>
              <a:rPr lang="en-US" dirty="0"/>
              <a:t> </a:t>
            </a:r>
          </a:p>
          <a:p>
            <a:r>
              <a:rPr lang="en-US" dirty="0"/>
              <a:t>When they are completely dry they will be fired in the kiln for the first time (bisque fired) and look like this when they are done (hold up a sample of bisque fired piece).  </a:t>
            </a:r>
          </a:p>
          <a:p>
            <a:r>
              <a:rPr lang="en-US" dirty="0"/>
              <a:t> </a:t>
            </a:r>
          </a:p>
          <a:p>
            <a:r>
              <a:rPr lang="en-US" dirty="0"/>
              <a:t>After that, I will come back and you will paint the projects with something called glaze which is a special liquid like a paint that’s made of bits of ground up glass.  The piece will then be fired again in the kiln and will turn out like this (show a real glaze fired piece).</a:t>
            </a:r>
          </a:p>
          <a:p>
            <a:r>
              <a:rPr lang="en-US" dirty="0"/>
              <a:t> </a:t>
            </a:r>
          </a:p>
          <a:p>
            <a:r>
              <a:rPr lang="en-US" dirty="0"/>
              <a:t>Getting started:</a:t>
            </a:r>
          </a:p>
          <a:p>
            <a:r>
              <a:rPr lang="en-US" dirty="0"/>
              <a:t>Students receive one canvas cloth on the desk, one slab of clay, dull pencil for writing name, cutting knife, </a:t>
            </a:r>
            <a:r>
              <a:rPr lang="en-US" dirty="0" err="1"/>
              <a:t>texturizing</a:t>
            </a:r>
            <a:r>
              <a:rPr lang="en-US" dirty="0"/>
              <a:t> tools (tongue depressors, screws, pinecones, marker caps, etc.), </a:t>
            </a:r>
            <a:r>
              <a:rPr lang="en-US" dirty="0" err="1"/>
              <a:t>tagboard</a:t>
            </a:r>
            <a:r>
              <a:rPr lang="en-US" dirty="0"/>
              <a:t> template of project, tray for project drying, bowl with few drops of water for fingertip smoothing)</a:t>
            </a:r>
          </a:p>
          <a:p>
            <a:endParaRPr lang="en-US" dirty="0"/>
          </a:p>
          <a:p>
            <a:endParaRPr lang="en-US" dirty="0"/>
          </a:p>
        </p:txBody>
      </p:sp>
      <p:sp>
        <p:nvSpPr>
          <p:cNvPr id="4" name="Slide Number Placeholder 3"/>
          <p:cNvSpPr>
            <a:spLocks noGrp="1"/>
          </p:cNvSpPr>
          <p:nvPr>
            <p:ph type="sldNum" sz="quarter" idx="10"/>
          </p:nvPr>
        </p:nvSpPr>
        <p:spPr/>
        <p:txBody>
          <a:bodyPr/>
          <a:lstStyle/>
          <a:p>
            <a:fld id="{DB208B05-725E-40B1-A40E-24FD4DA82056}"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8B05-725E-40B1-A40E-24FD4DA82056}" type="slidenum">
              <a:rPr lang="en-US" smtClean="0"/>
              <a:pPr/>
              <a:t>10</a:t>
            </a:fld>
            <a:endParaRPr lang="en-US"/>
          </a:p>
        </p:txBody>
      </p:sp>
    </p:spTree>
    <p:extLst>
      <p:ext uri="{BB962C8B-B14F-4D97-AF65-F5344CB8AC3E}">
        <p14:creationId xmlns:p14="http://schemas.microsoft.com/office/powerpoint/2010/main" val="2248127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208B05-725E-40B1-A40E-24FD4DA82056}"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22597E-BCEB-41F0-AAA1-A0564AD277DD}" type="datetimeFigureOut">
              <a:rPr lang="en-US" smtClean="0"/>
              <a:pPr/>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22597E-BCEB-41F0-AAA1-A0564AD277DD}" type="datetimeFigureOut">
              <a:rPr lang="en-US" smtClean="0"/>
              <a:pPr/>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22597E-BCEB-41F0-AAA1-A0564AD277DD}" type="datetimeFigureOut">
              <a:rPr lang="en-US" smtClean="0"/>
              <a:pPr/>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22597E-BCEB-41F0-AAA1-A0564AD277DD}" type="datetimeFigureOut">
              <a:rPr lang="en-US" smtClean="0"/>
              <a:pPr/>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22597E-BCEB-41F0-AAA1-A0564AD277DD}" type="datetimeFigureOut">
              <a:rPr lang="en-US" smtClean="0"/>
              <a:pPr/>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2597E-BCEB-41F0-AAA1-A0564AD277DD}" type="datetimeFigureOut">
              <a:rPr lang="en-US" smtClean="0"/>
              <a:pPr/>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22597E-BCEB-41F0-AAA1-A0564AD277DD}" type="datetimeFigureOut">
              <a:rPr lang="en-US" smtClean="0"/>
              <a:pPr/>
              <a:t>5/6/2023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22597E-BCEB-41F0-AAA1-A0564AD277DD}" type="datetimeFigureOut">
              <a:rPr lang="en-US" smtClean="0"/>
              <a:pPr/>
              <a:t>5/6/2023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22597E-BCEB-41F0-AAA1-A0564AD277DD}" type="datetimeFigureOut">
              <a:rPr lang="en-US" smtClean="0"/>
              <a:pPr/>
              <a:t>5/6/2023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22597E-BCEB-41F0-AAA1-A0564AD277DD}" type="datetimeFigureOut">
              <a:rPr lang="en-US" smtClean="0"/>
              <a:pPr/>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22597E-BCEB-41F0-AAA1-A0564AD277DD}" type="datetimeFigureOut">
              <a:rPr lang="en-US" smtClean="0"/>
              <a:pPr/>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2597E-BCEB-41F0-AAA1-A0564AD277DD}" type="datetimeFigureOut">
              <a:rPr lang="en-US" smtClean="0"/>
              <a:pPr/>
              <a:t>5/6/2023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EBEE29-2973-46E1-999E-B584FC0491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Salmon Platters</a:t>
            </a:r>
          </a:p>
        </p:txBody>
      </p:sp>
      <p:pic>
        <p:nvPicPr>
          <p:cNvPr id="4" name="Picture 3" descr="r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70" y="1417638"/>
            <a:ext cx="7803993" cy="448729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 of the salmon</a:t>
            </a:r>
          </a:p>
        </p:txBody>
      </p:sp>
      <p:sp>
        <p:nvSpPr>
          <p:cNvPr id="3" name="Content Placeholder 2"/>
          <p:cNvSpPr>
            <a:spLocks noGrp="1"/>
          </p:cNvSpPr>
          <p:nvPr>
            <p:ph idx="1"/>
          </p:nvPr>
        </p:nvSpPr>
        <p:spPr/>
        <p:txBody>
          <a:bodyPr/>
          <a:lstStyle/>
          <a:p>
            <a:pPr marL="0" indent="0">
              <a:buNone/>
            </a:pPr>
            <a:r>
              <a:rPr lang="en-US" dirty="0">
                <a:solidFill>
                  <a:prstClr val="black"/>
                </a:solidFill>
                <a:latin typeface="Times-Roman"/>
              </a:rPr>
              <a:t> </a:t>
            </a:r>
            <a:endParaRPr lang="en-US" dirty="0"/>
          </a:p>
        </p:txBody>
      </p:sp>
      <p:pic>
        <p:nvPicPr>
          <p:cNvPr id="5" name="Picture 4" descr="salm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86" y="1951358"/>
            <a:ext cx="7620000" cy="3035300"/>
          </a:xfrm>
          <a:prstGeom prst="rect">
            <a:avLst/>
          </a:prstGeom>
        </p:spPr>
      </p:pic>
    </p:spTree>
    <p:extLst>
      <p:ext uri="{BB962C8B-B14F-4D97-AF65-F5344CB8AC3E}">
        <p14:creationId xmlns:p14="http://schemas.microsoft.com/office/powerpoint/2010/main" val="1402581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3564"/>
            <a:ext cx="8229600" cy="645054"/>
          </a:xfrm>
        </p:spPr>
        <p:txBody>
          <a:bodyPr>
            <a:normAutofit fontScale="90000"/>
          </a:bodyPr>
          <a:lstStyle/>
          <a:p>
            <a:r>
              <a:rPr lang="en-US" sz="3200" dirty="0"/>
              <a:t>Steps for students to make a clay salmon platter:</a:t>
            </a:r>
            <a:br>
              <a:rPr lang="en-US" sz="3200" dirty="0"/>
            </a:br>
            <a:endParaRPr lang="en-US" sz="3200" dirty="0"/>
          </a:p>
        </p:txBody>
      </p:sp>
      <p:sp>
        <p:nvSpPr>
          <p:cNvPr id="3" name="Content Placeholder 2"/>
          <p:cNvSpPr>
            <a:spLocks noGrp="1"/>
          </p:cNvSpPr>
          <p:nvPr>
            <p:ph idx="1"/>
          </p:nvPr>
        </p:nvSpPr>
        <p:spPr>
          <a:xfrm>
            <a:off x="457200" y="1211588"/>
            <a:ext cx="8229600" cy="4914576"/>
          </a:xfrm>
        </p:spPr>
        <p:txBody>
          <a:bodyPr>
            <a:normAutofit fontScale="55000" lnSpcReduction="20000"/>
          </a:bodyPr>
          <a:lstStyle/>
          <a:p>
            <a:pPr lvl="0">
              <a:buNone/>
            </a:pPr>
            <a:r>
              <a:rPr lang="en-US" dirty="0"/>
              <a:t>1.   Place the template on the clay slab and trace using the knife in an upright manner all the way around the fish.</a:t>
            </a:r>
          </a:p>
          <a:p>
            <a:pPr lvl="0">
              <a:buNone/>
            </a:pPr>
            <a:r>
              <a:rPr lang="en-US" dirty="0"/>
              <a:t>2.    Remove template and lift clay fish up to scratch name on back with dull pencil</a:t>
            </a:r>
          </a:p>
          <a:p>
            <a:pPr lvl="0">
              <a:buNone/>
            </a:pPr>
            <a:r>
              <a:rPr lang="en-US" dirty="0"/>
              <a:t>3.    Place clay fish aside.</a:t>
            </a:r>
          </a:p>
          <a:p>
            <a:pPr lvl="0">
              <a:buNone/>
            </a:pPr>
            <a:r>
              <a:rPr lang="en-US" dirty="0"/>
              <a:t>4.    Use scrap pieces of clay to practice with texturizing tools to see what effects will   help you achieve the look of scales, fins, etc. (try the tip of the popsicle stick)</a:t>
            </a:r>
          </a:p>
          <a:p>
            <a:pPr lvl="0">
              <a:buNone/>
            </a:pPr>
            <a:r>
              <a:rPr lang="en-US" dirty="0"/>
              <a:t>5.    Take the clay salmon and draw the dividing lines on the salmon to separate the     different parts of the body (Don’t cut too deep!)</a:t>
            </a:r>
          </a:p>
          <a:p>
            <a:pPr marL="514350" lvl="0" indent="-514350">
              <a:buAutoNum type="arabicPeriod" startAt="6"/>
            </a:pPr>
            <a:r>
              <a:rPr lang="en-US" dirty="0"/>
              <a:t>Use the texturizing tools to add details like scales, ridges in the fins, eye, etc.  </a:t>
            </a:r>
          </a:p>
          <a:p>
            <a:pPr marL="514350" lvl="0" indent="-514350">
              <a:buAutoNum type="arabicPeriod" startAt="6"/>
            </a:pPr>
            <a:r>
              <a:rPr lang="en-US" dirty="0"/>
              <a:t>Use a scoring technique to attach separate pieces such as an eye.</a:t>
            </a:r>
          </a:p>
          <a:p>
            <a:pPr marL="514350" lvl="0" indent="-514350">
              <a:buAutoNum type="arabicPeriod" startAt="8"/>
            </a:pPr>
            <a:r>
              <a:rPr lang="en-US" dirty="0"/>
              <a:t>Use a finger with one drop of water (not too much) to smooth all the edges so they won’t be jagged or sharp once fired.</a:t>
            </a:r>
          </a:p>
          <a:p>
            <a:pPr marL="514350" lvl="0" indent="-514350">
              <a:buAutoNum type="arabicPeriod" startAt="8"/>
            </a:pPr>
            <a:r>
              <a:rPr lang="en-US" dirty="0"/>
              <a:t>Clean up – dunk hands in bucket of water first to get big chunks of clay off so they don’t go down the drain and clog it.  Then wash with soap and water in sink.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0"/>
            <a:ext cx="8877300" cy="6731000"/>
          </a:xfrm>
        </p:spPr>
        <p:txBody>
          <a:bodyPr/>
          <a:lstStyle/>
          <a:p>
            <a:pPr marL="0" indent="0">
              <a:buNone/>
            </a:pPr>
            <a:r>
              <a:rPr lang="en-US" dirty="0" err="1"/>
              <a:t>jfijfkdj</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40982" y="131128"/>
            <a:ext cx="3881120" cy="2944495"/>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4286249" y="131128"/>
            <a:ext cx="4648835" cy="3284855"/>
          </a:xfrm>
          <a:prstGeom prst="rect">
            <a:avLst/>
          </a:prstGeom>
          <a:noFill/>
          <a:ln>
            <a:noFill/>
          </a:ln>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0" y="3935729"/>
            <a:ext cx="4568825" cy="2315210"/>
          </a:xfrm>
          <a:prstGeom prst="rect">
            <a:avLst/>
          </a:prstGeom>
          <a:noFill/>
          <a:ln>
            <a:noFill/>
          </a:ln>
        </p:spPr>
      </p:pic>
      <p:pic>
        <p:nvPicPr>
          <p:cNvPr id="10" name="Picture 9"/>
          <p:cNvPicPr/>
          <p:nvPr/>
        </p:nvPicPr>
        <p:blipFill>
          <a:blip r:embed="rId6">
            <a:extLst>
              <a:ext uri="{28A0092B-C50C-407E-A947-70E740481C1C}">
                <a14:useLocalDpi xmlns:a14="http://schemas.microsoft.com/office/drawing/2010/main" val="0"/>
              </a:ext>
            </a:extLst>
          </a:blip>
          <a:srcRect/>
          <a:stretch>
            <a:fillRect/>
          </a:stretch>
        </p:blipFill>
        <p:spPr bwMode="auto">
          <a:xfrm>
            <a:off x="4775200" y="3174048"/>
            <a:ext cx="4575175" cy="352615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 to the Docent</a:t>
            </a:r>
          </a:p>
        </p:txBody>
      </p:sp>
      <p:sp>
        <p:nvSpPr>
          <p:cNvPr id="3" name="Content Placeholder 2"/>
          <p:cNvSpPr>
            <a:spLocks noGrp="1"/>
          </p:cNvSpPr>
          <p:nvPr>
            <p:ph idx="1"/>
          </p:nvPr>
        </p:nvSpPr>
        <p:spPr>
          <a:xfrm>
            <a:off x="396917" y="1183105"/>
            <a:ext cx="8229600" cy="4525963"/>
          </a:xfrm>
        </p:spPr>
        <p:txBody>
          <a:bodyPr/>
          <a:lstStyle/>
          <a:p>
            <a:r>
              <a:rPr lang="en-US" dirty="0"/>
              <a:t>Rolling and Slicing Clay:</a:t>
            </a:r>
          </a:p>
          <a:p>
            <a:pPr lvl="1"/>
            <a:r>
              <a:rPr lang="en-US" dirty="0"/>
              <a:t>Slice Clay slab 7/8” thick from the block of clay lengthwise</a:t>
            </a:r>
          </a:p>
          <a:p>
            <a:pPr lvl="1"/>
            <a:r>
              <a:rPr lang="en-US" dirty="0"/>
              <a:t>Set the clay roller to just shy of 3/8” thick</a:t>
            </a:r>
          </a:p>
          <a:p>
            <a:pPr lvl="1"/>
            <a:r>
              <a:rPr lang="en-US" dirty="0"/>
              <a:t>Roll clay between cloth horizontal</a:t>
            </a:r>
          </a:p>
          <a:p>
            <a:pPr lvl="1"/>
            <a:r>
              <a:rPr lang="en-US" dirty="0"/>
              <a:t>Can get 8 slabs per block</a:t>
            </a:r>
          </a:p>
          <a:p>
            <a:endParaRPr lang="en-US" dirty="0"/>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544" y="4026568"/>
            <a:ext cx="3187973" cy="230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9773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Rolling the Clay</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8758" y="3888026"/>
            <a:ext cx="392430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068" y="1233590"/>
            <a:ext cx="3136232" cy="2499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568" y="1326553"/>
            <a:ext cx="2518611" cy="213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9726" y="4029339"/>
            <a:ext cx="3034464" cy="241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2928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232"/>
            <a:ext cx="8229600" cy="1143000"/>
          </a:xfrm>
        </p:spPr>
        <p:txBody>
          <a:bodyPr/>
          <a:lstStyle/>
          <a:p>
            <a:r>
              <a:rPr lang="en-US" dirty="0"/>
              <a:t>Making the Salmon	</a:t>
            </a:r>
          </a:p>
        </p:txBody>
      </p:sp>
      <p:sp>
        <p:nvSpPr>
          <p:cNvPr id="4" name="Text Placeholder 3"/>
          <p:cNvSpPr>
            <a:spLocks noGrp="1"/>
          </p:cNvSpPr>
          <p:nvPr>
            <p:ph type="body" idx="1"/>
          </p:nvPr>
        </p:nvSpPr>
        <p:spPr>
          <a:xfrm>
            <a:off x="457200" y="1242387"/>
            <a:ext cx="4040188" cy="639762"/>
          </a:xfrm>
        </p:spPr>
        <p:txBody>
          <a:bodyPr/>
          <a:lstStyle/>
          <a:p>
            <a:r>
              <a:rPr lang="en-US" dirty="0"/>
              <a:t>Step 1</a:t>
            </a:r>
          </a:p>
        </p:txBody>
      </p:sp>
      <p:sp>
        <p:nvSpPr>
          <p:cNvPr id="5" name="Content Placeholder 4"/>
          <p:cNvSpPr>
            <a:spLocks noGrp="1"/>
          </p:cNvSpPr>
          <p:nvPr>
            <p:ph sz="half" idx="2"/>
          </p:nvPr>
        </p:nvSpPr>
        <p:spPr>
          <a:xfrm>
            <a:off x="457200" y="1882149"/>
            <a:ext cx="4040188" cy="3951288"/>
          </a:xfrm>
        </p:spPr>
        <p:txBody>
          <a:bodyPr/>
          <a:lstStyle/>
          <a:p>
            <a:r>
              <a:rPr lang="en-US" dirty="0"/>
              <a:t>Place the fish cut out template on the rolled sheet of clay so that it fits.</a:t>
            </a:r>
          </a:p>
          <a:p>
            <a:endParaRPr lang="en-US" dirty="0"/>
          </a:p>
        </p:txBody>
      </p:sp>
      <p:sp>
        <p:nvSpPr>
          <p:cNvPr id="6" name="Text Placeholder 5"/>
          <p:cNvSpPr>
            <a:spLocks noGrp="1"/>
          </p:cNvSpPr>
          <p:nvPr>
            <p:ph type="body" sz="quarter" idx="3"/>
          </p:nvPr>
        </p:nvSpPr>
        <p:spPr>
          <a:xfrm>
            <a:off x="4645025" y="1215232"/>
            <a:ext cx="4041775" cy="639762"/>
          </a:xfrm>
        </p:spPr>
        <p:txBody>
          <a:bodyPr/>
          <a:lstStyle/>
          <a:p>
            <a:r>
              <a:rPr lang="en-US" dirty="0"/>
              <a:t>Step 2</a:t>
            </a:r>
          </a:p>
        </p:txBody>
      </p:sp>
      <p:sp>
        <p:nvSpPr>
          <p:cNvPr id="7" name="Content Placeholder 6"/>
          <p:cNvSpPr>
            <a:spLocks noGrp="1"/>
          </p:cNvSpPr>
          <p:nvPr>
            <p:ph sz="quarter" idx="4"/>
          </p:nvPr>
        </p:nvSpPr>
        <p:spPr>
          <a:xfrm>
            <a:off x="4645025" y="1854994"/>
            <a:ext cx="4041775" cy="3951288"/>
          </a:xfrm>
        </p:spPr>
        <p:txBody>
          <a:bodyPr/>
          <a:lstStyle/>
          <a:p>
            <a:r>
              <a:rPr lang="en-US" dirty="0"/>
              <a:t>Start tracing the template with a thin object like a large paperclip.</a:t>
            </a:r>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92" y="3515812"/>
            <a:ext cx="3504761" cy="2610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884" y="3578782"/>
            <a:ext cx="2891339" cy="2484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7229" y="2776966"/>
            <a:ext cx="1651000" cy="1477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271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half" idx="2"/>
          </p:nvPr>
        </p:nvSpPr>
        <p:spPr>
          <a:xfrm>
            <a:off x="457200" y="1435100"/>
            <a:ext cx="3288336" cy="4691063"/>
          </a:xfrm>
        </p:spPr>
        <p:txBody>
          <a:bodyPr>
            <a:normAutofit/>
          </a:bodyPr>
          <a:lstStyle/>
          <a:p>
            <a:pPr marL="1090613" indent="-1090613"/>
            <a:r>
              <a:rPr lang="en-US" sz="2400" dirty="0"/>
              <a:t>Step 3 – pull away the excess cut pieces</a:t>
            </a:r>
          </a:p>
          <a:p>
            <a:pPr marL="1027113" indent="-1027113"/>
            <a:r>
              <a:rPr lang="en-US" sz="2400" dirty="0"/>
              <a:t>Step 4 – Make an eye from the excess clay.</a:t>
            </a:r>
          </a:p>
          <a:p>
            <a:pPr marL="1027113" indent="-1027113"/>
            <a:r>
              <a:rPr lang="en-US" sz="2400" dirty="0"/>
              <a:t>Step 5 -  Define the fins and body parts</a:t>
            </a:r>
          </a:p>
          <a:p>
            <a:pPr marL="1027113" indent="-1027113"/>
            <a:r>
              <a:rPr lang="en-US" sz="2400" dirty="0"/>
              <a:t>Step 6 -  Add textures and designs</a:t>
            </a:r>
          </a:p>
          <a:p>
            <a:pPr marL="625475" indent="-625475"/>
            <a:endParaRPr lang="en-US" sz="2400"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45536" y="722249"/>
            <a:ext cx="2136485" cy="1425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6212" y="423036"/>
            <a:ext cx="914399" cy="763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8478" y="423036"/>
            <a:ext cx="894914" cy="726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6212" y="1370115"/>
            <a:ext cx="914399" cy="74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3462" y="1313048"/>
            <a:ext cx="804947" cy="804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5536" y="2547963"/>
            <a:ext cx="2887875" cy="1396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5889" y="2423935"/>
            <a:ext cx="1940092" cy="1644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85178" y="4186750"/>
            <a:ext cx="4173231" cy="2299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300932" y="15588"/>
            <a:ext cx="5421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p>
        </p:txBody>
      </p:sp>
      <p:sp>
        <p:nvSpPr>
          <p:cNvPr id="21" name="Rectangle 20"/>
          <p:cNvSpPr/>
          <p:nvPr/>
        </p:nvSpPr>
        <p:spPr>
          <a:xfrm>
            <a:off x="8109560" y="804837"/>
            <a:ext cx="5421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a:t>
            </a:r>
          </a:p>
        </p:txBody>
      </p:sp>
      <p:sp>
        <p:nvSpPr>
          <p:cNvPr id="22" name="Rectangle 21"/>
          <p:cNvSpPr/>
          <p:nvPr/>
        </p:nvSpPr>
        <p:spPr>
          <a:xfrm>
            <a:off x="4300932" y="2086298"/>
            <a:ext cx="5421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a:t>
            </a:r>
          </a:p>
        </p:txBody>
      </p:sp>
      <p:sp>
        <p:nvSpPr>
          <p:cNvPr id="23" name="Rectangle 22"/>
          <p:cNvSpPr/>
          <p:nvPr/>
        </p:nvSpPr>
        <p:spPr>
          <a:xfrm>
            <a:off x="7761256" y="3607131"/>
            <a:ext cx="5421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6</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TextBox 12"/>
          <p:cNvSpPr txBox="1"/>
          <p:nvPr/>
        </p:nvSpPr>
        <p:spPr>
          <a:xfrm>
            <a:off x="457200" y="477253"/>
            <a:ext cx="3007895" cy="523220"/>
          </a:xfrm>
          <a:prstGeom prst="rect">
            <a:avLst/>
          </a:prstGeom>
          <a:noFill/>
        </p:spPr>
        <p:txBody>
          <a:bodyPr wrap="square" rtlCol="0">
            <a:spAutoFit/>
          </a:bodyPr>
          <a:lstStyle/>
          <a:p>
            <a:r>
              <a:rPr lang="en-US" sz="2800" b="1" dirty="0"/>
              <a:t>Next Couple Steps:</a:t>
            </a:r>
          </a:p>
        </p:txBody>
      </p:sp>
      <p:sp>
        <p:nvSpPr>
          <p:cNvPr id="14" name="TextBox 13"/>
          <p:cNvSpPr txBox="1"/>
          <p:nvPr/>
        </p:nvSpPr>
        <p:spPr>
          <a:xfrm>
            <a:off x="320547" y="5649109"/>
            <a:ext cx="3424989" cy="954107"/>
          </a:xfrm>
          <a:prstGeom prst="rect">
            <a:avLst/>
          </a:prstGeom>
          <a:noFill/>
        </p:spPr>
        <p:txBody>
          <a:bodyPr wrap="square" rtlCol="0">
            <a:spAutoFit/>
          </a:bodyPr>
          <a:lstStyle/>
          <a:p>
            <a:r>
              <a:rPr lang="en-US" sz="1400" i="1" dirty="0"/>
              <a:t>Remember: don’t cut or press too hard when adding texture, or else it will cut through the fish.  Then the plate will have a hole or weak part where you went too deep.</a:t>
            </a:r>
          </a:p>
        </p:txBody>
      </p:sp>
    </p:spTree>
    <p:extLst>
      <p:ext uri="{BB962C8B-B14F-4D97-AF65-F5344CB8AC3E}">
        <p14:creationId xmlns:p14="http://schemas.microsoft.com/office/powerpoint/2010/main" val="3117735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Example used Tool:</a:t>
            </a:r>
          </a:p>
        </p:txBody>
      </p:sp>
      <p:sp>
        <p:nvSpPr>
          <p:cNvPr id="3" name="Content Placeholder 2"/>
          <p:cNvSpPr>
            <a:spLocks noGrp="1"/>
          </p:cNvSpPr>
          <p:nvPr>
            <p:ph idx="1"/>
          </p:nvPr>
        </p:nvSpPr>
        <p:spPr>
          <a:xfrm>
            <a:off x="112295" y="1596189"/>
            <a:ext cx="4889205" cy="4525963"/>
          </a:xfrm>
        </p:spPr>
        <p:txBody>
          <a:bodyPr>
            <a:normAutofit fontScale="92500" lnSpcReduction="20000"/>
          </a:bodyPr>
          <a:lstStyle/>
          <a:p>
            <a:r>
              <a:rPr lang="en-US" dirty="0"/>
              <a:t>This fish was made using:</a:t>
            </a:r>
          </a:p>
          <a:p>
            <a:pPr lvl="1"/>
            <a:r>
              <a:rPr lang="en-US" dirty="0"/>
              <a:t>Circle cookie cutter &amp; Door knob for eye pattern</a:t>
            </a:r>
          </a:p>
          <a:p>
            <a:pPr lvl="1"/>
            <a:r>
              <a:rPr lang="en-US" dirty="0"/>
              <a:t>Popsicle stick for scales</a:t>
            </a:r>
          </a:p>
          <a:p>
            <a:pPr lvl="1"/>
            <a:r>
              <a:rPr lang="en-US" dirty="0"/>
              <a:t>Bubble wand for upper scales</a:t>
            </a:r>
          </a:p>
          <a:p>
            <a:pPr lvl="1"/>
            <a:r>
              <a:rPr lang="en-US" dirty="0"/>
              <a:t>Tube shaped bead </a:t>
            </a:r>
          </a:p>
          <a:p>
            <a:pPr lvl="2"/>
            <a:r>
              <a:rPr lang="en-US" dirty="0"/>
              <a:t>End of bead to make face</a:t>
            </a:r>
          </a:p>
          <a:p>
            <a:pPr lvl="2"/>
            <a:r>
              <a:rPr lang="en-US" dirty="0"/>
              <a:t>Side of bead to make fins</a:t>
            </a:r>
          </a:p>
          <a:p>
            <a:pPr lvl="1"/>
            <a:r>
              <a:rPr lang="en-US" dirty="0"/>
              <a:t>Telephone coil for larger fins</a:t>
            </a:r>
          </a:p>
          <a:p>
            <a:pPr lvl="1"/>
            <a:r>
              <a:rPr lang="en-US" dirty="0"/>
              <a:t>Paper clip to define body parts and fins</a:t>
            </a:r>
          </a:p>
          <a:p>
            <a:pPr lvl="1"/>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1500" y="1957138"/>
            <a:ext cx="3797595" cy="2791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297" y="4965879"/>
            <a:ext cx="1898798" cy="1468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1500" y="5066594"/>
            <a:ext cx="1609725"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2436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Place your Fish</a:t>
            </a:r>
          </a:p>
        </p:txBody>
      </p:sp>
      <p:sp>
        <p:nvSpPr>
          <p:cNvPr id="5" name="Text Placeholder 4"/>
          <p:cNvSpPr>
            <a:spLocks noGrp="1"/>
          </p:cNvSpPr>
          <p:nvPr>
            <p:ph type="body" idx="1"/>
          </p:nvPr>
        </p:nvSpPr>
        <p:spPr/>
        <p:txBody>
          <a:bodyPr>
            <a:normAutofit fontScale="70000" lnSpcReduction="20000"/>
          </a:bodyPr>
          <a:lstStyle/>
          <a:p>
            <a:r>
              <a:rPr lang="en-US" dirty="0"/>
              <a:t>Carefully pick up your fish and put it into a long dish to achieve the curved up sides </a:t>
            </a:r>
          </a:p>
        </p:txBody>
      </p:sp>
      <p:sp>
        <p:nvSpPr>
          <p:cNvPr id="7" name="Text Placeholder 6"/>
          <p:cNvSpPr>
            <a:spLocks noGrp="1"/>
          </p:cNvSpPr>
          <p:nvPr>
            <p:ph type="body" sz="quarter" idx="3"/>
          </p:nvPr>
        </p:nvSpPr>
        <p:spPr/>
        <p:txBody>
          <a:bodyPr>
            <a:normAutofit fontScale="62500" lnSpcReduction="20000"/>
          </a:bodyPr>
          <a:lstStyle/>
          <a:p>
            <a:r>
              <a:rPr lang="en-US" dirty="0"/>
              <a:t>Shape the pieces that hang over the side into the desired shape you want when it is dry</a:t>
            </a:r>
          </a:p>
        </p:txBody>
      </p:sp>
      <p:pic>
        <p:nvPicPr>
          <p:cNvPr id="614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160" y="2903621"/>
            <a:ext cx="4433228" cy="229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025" y="3280284"/>
            <a:ext cx="4259980" cy="145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0794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DSC_0167.JPG"/>
          <p:cNvPicPr>
            <a:picLocks noChangeAspect="1"/>
          </p:cNvPicPr>
          <p:nvPr/>
        </p:nvPicPr>
        <p:blipFill>
          <a:blip r:embed="rId3"/>
          <a:srcRect l="-10610" r="-10610"/>
          <a:stretch>
            <a:fillRect/>
          </a:stretch>
        </p:blipFill>
        <p:spPr>
          <a:xfrm>
            <a:off x="457199" y="1189329"/>
            <a:ext cx="8244465" cy="453413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Clay-lump.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586873"/>
            <a:ext cx="4482352" cy="3352800"/>
          </a:xfrm>
          <a:prstGeom prst="rect">
            <a:avLst/>
          </a:prstGeom>
        </p:spPr>
      </p:pic>
      <p:pic>
        <p:nvPicPr>
          <p:cNvPr id="7" name="Picture 6"/>
          <p:cNvPicPr>
            <a:picLocks noChangeAspect="1"/>
          </p:cNvPicPr>
          <p:nvPr/>
        </p:nvPicPr>
        <p:blipFill>
          <a:blip r:embed="rId4"/>
          <a:stretch>
            <a:fillRect/>
          </a:stretch>
        </p:blipFill>
        <p:spPr>
          <a:xfrm>
            <a:off x="4482352" y="586873"/>
            <a:ext cx="4661648" cy="3352800"/>
          </a:xfrm>
          <a:prstGeom prst="rect">
            <a:avLst/>
          </a:prstGeom>
        </p:spPr>
      </p:pic>
      <p:sp>
        <p:nvSpPr>
          <p:cNvPr id="3" name="TextBox 2"/>
          <p:cNvSpPr txBox="1"/>
          <p:nvPr/>
        </p:nvSpPr>
        <p:spPr>
          <a:xfrm>
            <a:off x="160421" y="4003841"/>
            <a:ext cx="8839199" cy="2585323"/>
          </a:xfrm>
          <a:prstGeom prst="rect">
            <a:avLst/>
          </a:prstGeom>
          <a:noFill/>
        </p:spPr>
        <p:txBody>
          <a:bodyPr wrap="square" rtlCol="0">
            <a:spAutoFit/>
          </a:bodyPr>
          <a:lstStyle/>
          <a:p>
            <a:r>
              <a:rPr lang="en-US" b="1" dirty="0"/>
              <a:t>What is clay?</a:t>
            </a:r>
          </a:p>
          <a:p>
            <a:r>
              <a:rPr lang="en-US" dirty="0"/>
              <a:t>Minerals from the earth – specifically silica and alumina.  Clay is found near rivers where small particles of rock are carried down to a lower part and collect together to form clay.</a:t>
            </a:r>
          </a:p>
          <a:p>
            <a:r>
              <a:rPr lang="en-US" b="1" dirty="0"/>
              <a:t>Clay characteristics –</a:t>
            </a:r>
          </a:p>
          <a:p>
            <a:pPr marL="285750" indent="-285750">
              <a:buFont typeface="Arial" panose="020B0604020202020204" pitchFamily="34" charset="0"/>
              <a:buChar char="•"/>
            </a:pPr>
            <a:r>
              <a:rPr lang="en-US" dirty="0"/>
              <a:t>Plastic when it’s wet –clay can be pushed, stretched, stamped, or impressed</a:t>
            </a:r>
          </a:p>
          <a:p>
            <a:pPr marL="285750" indent="-285750">
              <a:buFont typeface="Arial" panose="020B0604020202020204" pitchFamily="34" charset="0"/>
              <a:buChar char="•"/>
            </a:pPr>
            <a:r>
              <a:rPr lang="en-US" dirty="0"/>
              <a:t>Shrinks as it dries </a:t>
            </a:r>
          </a:p>
          <a:p>
            <a:pPr marL="285750" indent="-285750">
              <a:buFont typeface="Arial" panose="020B0604020202020204" pitchFamily="34" charset="0"/>
              <a:buChar char="•"/>
            </a:pPr>
            <a:r>
              <a:rPr lang="en-US" dirty="0"/>
              <a:t>Hardens as it dries – when wet it has no structural strength.  Bone dry clay, before heated, is quite brittle</a:t>
            </a:r>
          </a:p>
          <a:p>
            <a:pPr marL="285750" indent="-285750">
              <a:buFont typeface="Arial" panose="020B0604020202020204" pitchFamily="34" charset="0"/>
              <a:buChar char="•"/>
            </a:pPr>
            <a:r>
              <a:rPr lang="en-US" dirty="0"/>
              <a:t>Clay vitrifies when subjected to sufficient heat – clay becomes hard, durable, waterproof</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677" y="904835"/>
            <a:ext cx="3783292" cy="3915707"/>
          </a:xfrm>
          <a:prstGeom prst="rect">
            <a:avLst/>
          </a:prstGeom>
        </p:spPr>
      </p:pic>
      <p:sp>
        <p:nvSpPr>
          <p:cNvPr id="3" name="Rectangle 2"/>
          <p:cNvSpPr/>
          <p:nvPr/>
        </p:nvSpPr>
        <p:spPr>
          <a:xfrm rot="16200000">
            <a:off x="2100947" y="531468"/>
            <a:ext cx="4944749" cy="4983284"/>
          </a:xfrm>
          <a:prstGeom prst="rect">
            <a:avLst/>
          </a:prstGeom>
          <a:noFill/>
        </p:spPr>
        <p:txBody>
          <a:bodyPr wrap="none" lIns="91440" tIns="45720" rIns="91440" bIns="45720">
            <a:prstTxWarp prst="textCircl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Clay pots have been around since 5000B.C.</a:t>
            </a:r>
          </a:p>
        </p:txBody>
      </p:sp>
      <p:sp>
        <p:nvSpPr>
          <p:cNvPr id="4" name="Rectangle 3"/>
          <p:cNvSpPr/>
          <p:nvPr/>
        </p:nvSpPr>
        <p:spPr>
          <a:xfrm rot="20471030">
            <a:off x="2457433" y="4618324"/>
            <a:ext cx="3826880"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solidFill>
                  <a:srgbClr val="0070C0"/>
                </a:solidFill>
                <a:effectLst>
                  <a:outerShdw blurRad="50800" dist="39000" dir="5460000" algn="tl">
                    <a:srgbClr val="000000">
                      <a:alpha val="38000"/>
                    </a:srgbClr>
                  </a:outerShdw>
                </a:effectLst>
              </a:rPr>
              <a:t>6000 years ago!</a:t>
            </a:r>
          </a:p>
        </p:txBody>
      </p:sp>
    </p:spTree>
    <p:extLst>
      <p:ext uri="{BB962C8B-B14F-4D97-AF65-F5344CB8AC3E}">
        <p14:creationId xmlns:p14="http://schemas.microsoft.com/office/powerpoint/2010/main" val="308981055"/>
      </p:ext>
    </p:extLst>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Baking with Fire!</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1850" y="1600200"/>
            <a:ext cx="2369047" cy="249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Image result for ancient kil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886" y="1600200"/>
            <a:ext cx="3295650" cy="17335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0272" y="3593431"/>
            <a:ext cx="3166528" cy="2256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descr="Image result for ancient fire kil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592" y="4320382"/>
            <a:ext cx="4124609" cy="2174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416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 Kiln</a:t>
            </a:r>
          </a:p>
        </p:txBody>
      </p:sp>
      <p:pic>
        <p:nvPicPr>
          <p:cNvPr id="7" name="Picture 6" descr="Kiln-Far.jpg"/>
          <p:cNvPicPr>
            <a:picLocks noChangeAspect="1"/>
          </p:cNvPicPr>
          <p:nvPr/>
        </p:nvPicPr>
        <p:blipFill>
          <a:blip r:embed="rId3"/>
          <a:stretch>
            <a:fillRect/>
          </a:stretch>
        </p:blipFill>
        <p:spPr>
          <a:xfrm>
            <a:off x="2832100" y="1524000"/>
            <a:ext cx="3412067" cy="5118100"/>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083050"/>
            <a:ext cx="1346033" cy="2009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ine Callout 2 2"/>
          <p:cNvSpPr/>
          <p:nvPr/>
        </p:nvSpPr>
        <p:spPr>
          <a:xfrm>
            <a:off x="208546" y="2005263"/>
            <a:ext cx="1950538" cy="1315453"/>
          </a:xfrm>
          <a:prstGeom prst="borderCallout2">
            <a:avLst>
              <a:gd name="adj1" fmla="val 106555"/>
              <a:gd name="adj2" fmla="val 52528"/>
              <a:gd name="adj3" fmla="val 121189"/>
              <a:gd name="adj4" fmla="val 54886"/>
              <a:gd name="adj5" fmla="val 153465"/>
              <a:gd name="adj6" fmla="val 446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dirty="0">
                <a:solidFill>
                  <a:schemeClr val="tx1"/>
                </a:solidFill>
              </a:rPr>
              <a:t>This oven reaches </a:t>
            </a:r>
            <a:r>
              <a:rPr lang="en-US" sz="2000" b="1" dirty="0">
                <a:solidFill>
                  <a:schemeClr val="tx1"/>
                </a:solidFill>
              </a:rPr>
              <a:t>500 Degrees F</a:t>
            </a:r>
            <a:endParaRPr lang="en-US" b="1" dirty="0">
              <a:solidFill>
                <a:schemeClr val="tx1"/>
              </a:solidFill>
            </a:endParaRPr>
          </a:p>
        </p:txBody>
      </p:sp>
      <p:sp>
        <p:nvSpPr>
          <p:cNvPr id="4" name="Explosion 1 3"/>
          <p:cNvSpPr/>
          <p:nvPr/>
        </p:nvSpPr>
        <p:spPr>
          <a:xfrm rot="21157312">
            <a:off x="5578541" y="1034596"/>
            <a:ext cx="3306249" cy="2870376"/>
          </a:xfrm>
          <a:prstGeom prst="irregularSeal1">
            <a:avLst/>
          </a:prstGeom>
          <a:solidFill>
            <a:srgbClr val="FF9900"/>
          </a:solidFill>
          <a:ln w="38100">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a:solidFill>
                  <a:schemeClr val="tx1"/>
                </a:solidFill>
              </a:rPr>
              <a:t>This kiln cooks at </a:t>
            </a:r>
            <a:r>
              <a:rPr lang="en-US" sz="2400" b="1" dirty="0">
                <a:solidFill>
                  <a:schemeClr val="tx1"/>
                </a:solidFill>
              </a:rPr>
              <a:t>2000 Degrees F !!!</a:t>
            </a:r>
          </a:p>
        </p:txBody>
      </p:sp>
      <p:sp>
        <p:nvSpPr>
          <p:cNvPr id="5" name="Rectangle 4"/>
          <p:cNvSpPr/>
          <p:nvPr/>
        </p:nvSpPr>
        <p:spPr>
          <a:xfrm>
            <a:off x="6244167" y="4083050"/>
            <a:ext cx="2725466" cy="2585323"/>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a:ln w="11430"/>
                <a:gradFill>
                  <a:gsLst>
                    <a:gs pos="0">
                      <a:srgbClr val="FFF200"/>
                    </a:gs>
                    <a:gs pos="45000">
                      <a:srgbClr val="FF7A00"/>
                    </a:gs>
                    <a:gs pos="70000">
                      <a:srgbClr val="FF0300"/>
                    </a:gs>
                    <a:gs pos="100000">
                      <a:srgbClr val="4D0808"/>
                    </a:gs>
                  </a:gsLst>
                  <a:lin ang="5400000" scaled="0"/>
                </a:gradFill>
                <a:effectLst>
                  <a:outerShdw blurRad="80000" dist="40000" dir="5040000" algn="tl">
                    <a:srgbClr val="000000">
                      <a:alpha val="30000"/>
                    </a:srgbClr>
                  </a:outerShdw>
                </a:effectLst>
              </a:rPr>
              <a:t>Now that is HOT!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descr="Kiln-Close.jpg"/>
          <p:cNvPicPr>
            <a:picLocks noChangeAspect="1"/>
          </p:cNvPicPr>
          <p:nvPr/>
        </p:nvPicPr>
        <p:blipFill>
          <a:blip r:embed="rId3"/>
          <a:stretch>
            <a:fillRect/>
          </a:stretch>
        </p:blipFill>
        <p:spPr>
          <a:xfrm>
            <a:off x="0" y="0"/>
            <a:ext cx="916305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Project Today</a:t>
            </a:r>
          </a:p>
        </p:txBody>
      </p:sp>
      <p:sp>
        <p:nvSpPr>
          <p:cNvPr id="3" name="Content Placeholder 2"/>
          <p:cNvSpPr>
            <a:spLocks noGrp="1"/>
          </p:cNvSpPr>
          <p:nvPr>
            <p:ph idx="1"/>
          </p:nvPr>
        </p:nvSpPr>
        <p:spPr/>
        <p:txBody>
          <a:bodyPr>
            <a:normAutofit fontScale="70000" lnSpcReduction="20000"/>
          </a:bodyPr>
          <a:lstStyle/>
          <a:p>
            <a:r>
              <a:rPr lang="en-US" dirty="0"/>
              <a:t>After we are finished with the project today,  it will need to dry in the open air for a week or two </a:t>
            </a:r>
          </a:p>
          <a:p>
            <a:pPr lvl="1"/>
            <a:r>
              <a:rPr lang="en-US" dirty="0"/>
              <a:t>This is the </a:t>
            </a:r>
            <a:r>
              <a:rPr lang="en-US" b="1" dirty="0" err="1"/>
              <a:t>greenware</a:t>
            </a:r>
            <a:r>
              <a:rPr lang="en-US" dirty="0"/>
              <a:t> state-• </a:t>
            </a:r>
            <a:r>
              <a:rPr lang="en-US" dirty="0" err="1"/>
              <a:t>Greenware</a:t>
            </a:r>
            <a:r>
              <a:rPr lang="en-US" dirty="0"/>
              <a:t> (noun) is the term given to clay objects when they have been shaped but have not fired</a:t>
            </a:r>
          </a:p>
          <a:p>
            <a:pPr lvl="1"/>
            <a:r>
              <a:rPr lang="en-US" dirty="0" err="1"/>
              <a:t>Greenware</a:t>
            </a:r>
            <a:r>
              <a:rPr lang="en-US" dirty="0"/>
              <a:t> may be in any of the stages of drying: wet, damp, soft leather-hard, leather-hard, stiff leather-hard, dry, and bone dry. </a:t>
            </a:r>
          </a:p>
          <a:p>
            <a:r>
              <a:rPr lang="en-US" dirty="0"/>
              <a:t>When they are completely dry they will be fired in the kiln for the first time (</a:t>
            </a:r>
            <a:r>
              <a:rPr lang="en-US" b="1" dirty="0"/>
              <a:t>bisque fired</a:t>
            </a:r>
            <a:r>
              <a:rPr lang="en-US" dirty="0"/>
              <a:t>) </a:t>
            </a:r>
          </a:p>
          <a:p>
            <a:pPr lvl="1"/>
            <a:r>
              <a:rPr lang="en-US" dirty="0"/>
              <a:t>bisque fired converts them from clay to ceramic  </a:t>
            </a:r>
          </a:p>
          <a:p>
            <a:pPr marL="457200" lvl="1" indent="0">
              <a:buNone/>
            </a:pPr>
            <a:endParaRPr lang="en-US" dirty="0"/>
          </a:p>
          <a:p>
            <a:r>
              <a:rPr lang="en-US" dirty="0"/>
              <a:t>After that, I will come back and you will paint the projects with something called glaze which is a special liquid like a paint that’s made of bits of ground up glass.  The piece will then be fired again in the kiln and will turn out like this (show a real glaze fired piece).</a:t>
            </a:r>
          </a:p>
          <a:p>
            <a:endParaRPr lang="en-US" dirty="0"/>
          </a:p>
        </p:txBody>
      </p:sp>
    </p:spTree>
    <p:extLst>
      <p:ext uri="{BB962C8B-B14F-4D97-AF65-F5344CB8AC3E}">
        <p14:creationId xmlns:p14="http://schemas.microsoft.com/office/powerpoint/2010/main" val="9416364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TotalTime>
  <Words>1503</Words>
  <Application>Microsoft Office PowerPoint</Application>
  <PresentationFormat>On-screen Show (4:3)</PresentationFormat>
  <Paragraphs>118</Paragraphs>
  <Slides>18</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Times-Roman</vt:lpstr>
      <vt:lpstr>Office Theme</vt:lpstr>
      <vt:lpstr>Salmon Platters</vt:lpstr>
      <vt:lpstr>PowerPoint Presentation</vt:lpstr>
      <vt:lpstr>PowerPoint Presentation</vt:lpstr>
      <vt:lpstr>PowerPoint Presentation</vt:lpstr>
      <vt:lpstr>PowerPoint Presentation</vt:lpstr>
      <vt:lpstr>Baking with Fire!</vt:lpstr>
      <vt:lpstr>Electric Kiln</vt:lpstr>
      <vt:lpstr>PowerPoint Presentation</vt:lpstr>
      <vt:lpstr>Our Project Today</vt:lpstr>
      <vt:lpstr>Anatomy of the salmon</vt:lpstr>
      <vt:lpstr>Steps for students to make a clay salmon platter: </vt:lpstr>
      <vt:lpstr>PowerPoint Presentation</vt:lpstr>
      <vt:lpstr>Notes to the Docent</vt:lpstr>
      <vt:lpstr>Rolling the Clay</vt:lpstr>
      <vt:lpstr>Making the Salmon </vt:lpstr>
      <vt:lpstr>PowerPoint Presentation</vt:lpstr>
      <vt:lpstr>This Example used Tool:</vt:lpstr>
      <vt:lpstr>Place your Fish</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Kiln</dc:title>
  <dc:creator>Kris and Heather McClure-Coleman</dc:creator>
  <cp:lastModifiedBy>Joanne Bottenberg</cp:lastModifiedBy>
  <cp:revision>33</cp:revision>
  <cp:lastPrinted>2017-11-13T06:38:10Z</cp:lastPrinted>
  <dcterms:created xsi:type="dcterms:W3CDTF">2011-11-16T03:07:35Z</dcterms:created>
  <dcterms:modified xsi:type="dcterms:W3CDTF">2023-05-06T07:22:51Z</dcterms:modified>
</cp:coreProperties>
</file>